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5" r:id="rId2"/>
    <p:sldId id="463" r:id="rId3"/>
    <p:sldId id="459" r:id="rId4"/>
    <p:sldId id="462" r:id="rId5"/>
    <p:sldId id="461" r:id="rId6"/>
    <p:sldId id="438" r:id="rId7"/>
    <p:sldId id="456" r:id="rId8"/>
    <p:sldId id="457" r:id="rId9"/>
    <p:sldId id="458" r:id="rId10"/>
    <p:sldId id="45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5C0E"/>
    <a:srgbClr val="C00002"/>
    <a:srgbClr val="009EC0"/>
    <a:srgbClr val="01B902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26"/>
  </p:normalViewPr>
  <p:slideViewPr>
    <p:cSldViewPr>
      <p:cViewPr varScale="1">
        <p:scale>
          <a:sx n="116" d="100"/>
          <a:sy n="116" d="100"/>
        </p:scale>
        <p:origin x="96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2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" y="0"/>
            <a:ext cx="9144000" cy="838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5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8200"/>
            <a:ext cx="9144000" cy="5334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sub-title</a:t>
            </a:r>
          </a:p>
        </p:txBody>
      </p:sp>
    </p:spTree>
    <p:extLst>
      <p:ext uri="{BB962C8B-B14F-4D97-AF65-F5344CB8AC3E}">
        <p14:creationId xmlns:p14="http://schemas.microsoft.com/office/powerpoint/2010/main" val="36299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5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dirty="0"/>
              <a:t>Is the New Testament from Eyewitnesses?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New Testament consistently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valued living eyewitness sources</a:t>
              </a:r>
              <a:r>
                <a:rPr lang="en-US" sz="2400" dirty="0">
                  <a:solidFill>
                    <a:schemeClr val="tx1"/>
                  </a:solidFill>
                </a:rPr>
                <a:t> (and named them)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Ancients considered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living eyewitnesses</a:t>
              </a:r>
              <a:r>
                <a:rPr lang="en-US" sz="2400" dirty="0">
                  <a:solidFill>
                    <a:schemeClr val="tx1"/>
                  </a:solidFill>
                </a:rPr>
                <a:t> the most important sources (and expected them)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New Testament is consistent as the product of eyewitness testimony, not made-up stories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0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93B67A6-37CB-B448-9A55-5D6DC1CFB55E}"/>
              </a:ext>
            </a:extLst>
          </p:cNvPr>
          <p:cNvGrpSpPr/>
          <p:nvPr/>
        </p:nvGrpSpPr>
        <p:grpSpPr>
          <a:xfrm>
            <a:off x="381000" y="1981200"/>
            <a:ext cx="3581401" cy="3276600"/>
            <a:chOff x="381000" y="1981200"/>
            <a:chExt cx="3581401" cy="32766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75404D3-4369-3F43-9E82-6895C5FA0CA5}"/>
                </a:ext>
              </a:extLst>
            </p:cNvPr>
            <p:cNvSpPr/>
            <p:nvPr/>
          </p:nvSpPr>
          <p:spPr>
            <a:xfrm>
              <a:off x="533400" y="1981200"/>
              <a:ext cx="3276600" cy="32766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dirty="0">
                  <a:solidFill>
                    <a:schemeClr val="tx1"/>
                  </a:solidFill>
                </a:rPr>
                <a:t>183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3DA3B7-E3A6-6F4C-8AD5-BB3B77BC10C3}"/>
                </a:ext>
              </a:extLst>
            </p:cNvPr>
            <p:cNvSpPr txBox="1"/>
            <p:nvPr/>
          </p:nvSpPr>
          <p:spPr>
            <a:xfrm>
              <a:off x="381001" y="2590800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Questions Jesus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9DDF79-0218-8B46-9CAC-3D4AAF2BD66F}"/>
                </a:ext>
              </a:extLst>
            </p:cNvPr>
            <p:cNvSpPr txBox="1"/>
            <p:nvPr/>
          </p:nvSpPr>
          <p:spPr>
            <a:xfrm>
              <a:off x="381000" y="4191000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Answered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AEA1034-94DC-3E43-8B64-47BF19B259A2}"/>
              </a:ext>
            </a:extLst>
          </p:cNvPr>
          <p:cNvGrpSpPr/>
          <p:nvPr/>
        </p:nvGrpSpPr>
        <p:grpSpPr>
          <a:xfrm>
            <a:off x="5020936" y="1968500"/>
            <a:ext cx="3581401" cy="3276600"/>
            <a:chOff x="5020936" y="1968500"/>
            <a:chExt cx="3581401" cy="327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E5246B6-F983-9344-909E-66837862A7D6}"/>
                </a:ext>
              </a:extLst>
            </p:cNvPr>
            <p:cNvSpPr/>
            <p:nvPr/>
          </p:nvSpPr>
          <p:spPr>
            <a:xfrm>
              <a:off x="5181600" y="1968500"/>
              <a:ext cx="3276600" cy="3276600"/>
            </a:xfrm>
            <a:prstGeom prst="ellipse">
              <a:avLst/>
            </a:prstGeom>
            <a:solidFill>
              <a:srgbClr val="CA5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dirty="0">
                  <a:solidFill>
                    <a:schemeClr val="tx1"/>
                  </a:solidFill>
                </a:rPr>
                <a:t>307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9B670C-6F07-6042-B3C6-D880A52A201D}"/>
                </a:ext>
              </a:extLst>
            </p:cNvPr>
            <p:cNvSpPr txBox="1"/>
            <p:nvPr/>
          </p:nvSpPr>
          <p:spPr>
            <a:xfrm>
              <a:off x="5020937" y="2590800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Questions Jesus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623545-D8BB-5A4B-9D99-F3CA1917D698}"/>
                </a:ext>
              </a:extLst>
            </p:cNvPr>
            <p:cNvSpPr txBox="1"/>
            <p:nvPr/>
          </p:nvSpPr>
          <p:spPr>
            <a:xfrm>
              <a:off x="5020936" y="4191000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Asked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24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9" b="10139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“If I have only an hour with someone, I will spend the first 55 minutes asking questions and finding out what is troubling their heart and mind, and then </a:t>
            </a:r>
            <a:r>
              <a:rPr lang="en-US" sz="2400" b="1" dirty="0">
                <a:highlight>
                  <a:srgbClr val="C00002"/>
                </a:highlight>
              </a:rPr>
              <a:t>in the last 5 minutes I will share something of the truth</a:t>
            </a:r>
            <a:r>
              <a:rPr lang="en-US" sz="2400" dirty="0"/>
              <a:t>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FRIEDRICH NIETZSCHE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Thus Spoke Zarathustra</a:t>
            </a:r>
          </a:p>
        </p:txBody>
      </p:sp>
    </p:spTree>
    <p:extLst>
      <p:ext uri="{BB962C8B-B14F-4D97-AF65-F5344CB8AC3E}">
        <p14:creationId xmlns:p14="http://schemas.microsoft.com/office/powerpoint/2010/main" val="129655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064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D0AD62-610F-2343-9B0E-52F648458EA8}"/>
              </a:ext>
            </a:extLst>
          </p:cNvPr>
          <p:cNvGrpSpPr/>
          <p:nvPr/>
        </p:nvGrpSpPr>
        <p:grpSpPr>
          <a:xfrm>
            <a:off x="209549" y="1669464"/>
            <a:ext cx="8724901" cy="954107"/>
            <a:chOff x="304800" y="4648200"/>
            <a:chExt cx="8724901" cy="9541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E69FF4-5D6C-1F4A-BC1D-8328E1004154}"/>
                </a:ext>
              </a:extLst>
            </p:cNvPr>
            <p:cNvSpPr txBox="1"/>
            <p:nvPr/>
          </p:nvSpPr>
          <p:spPr>
            <a:xfrm>
              <a:off x="304800" y="4648200"/>
              <a:ext cx="1147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What?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96A5EC-87C6-D048-8010-771FD1CA8E24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Show that the Gospel accounts have evidence that they come from eyewitness testimony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6DEED69-411E-5C47-8C2F-1FA7F3AC4BAB}"/>
              </a:ext>
            </a:extLst>
          </p:cNvPr>
          <p:cNvGrpSpPr/>
          <p:nvPr/>
        </p:nvGrpSpPr>
        <p:grpSpPr>
          <a:xfrm>
            <a:off x="209549" y="2860491"/>
            <a:ext cx="8724901" cy="954107"/>
            <a:chOff x="304800" y="4648200"/>
            <a:chExt cx="8724901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E67C1E-EE53-F64B-A1C4-C71C7BD5283F}"/>
                </a:ext>
              </a:extLst>
            </p:cNvPr>
            <p:cNvSpPr txBox="1"/>
            <p:nvPr/>
          </p:nvSpPr>
          <p:spPr>
            <a:xfrm>
              <a:off x="304800" y="4648200"/>
              <a:ext cx="10147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Why?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657A2D-A10C-1745-AFDB-1C0FC5EA2AAD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so that we can show that the Gospels did not form from community or legendary development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3A2E7B-FE2C-7045-B882-6D1EC3306C1D}"/>
              </a:ext>
            </a:extLst>
          </p:cNvPr>
          <p:cNvGrpSpPr/>
          <p:nvPr/>
        </p:nvGrpSpPr>
        <p:grpSpPr>
          <a:xfrm>
            <a:off x="184149" y="4051518"/>
            <a:ext cx="8724901" cy="1815882"/>
            <a:chOff x="304800" y="4648200"/>
            <a:chExt cx="8724901" cy="181588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C9CB31-E9E8-7549-8460-8E8840BD1585}"/>
                </a:ext>
              </a:extLst>
            </p:cNvPr>
            <p:cNvSpPr txBox="1"/>
            <p:nvPr/>
          </p:nvSpPr>
          <p:spPr>
            <a:xfrm>
              <a:off x="304800" y="4648200"/>
              <a:ext cx="10200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How?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29ADED-FFF5-454C-BE17-6323C474D829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By showing that: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2800" dirty="0"/>
                <a:t>The Gospels </a:t>
              </a:r>
              <a:r>
                <a:rPr lang="en-US" sz="2800" b="1" dirty="0">
                  <a:highlight>
                    <a:srgbClr val="C00002"/>
                  </a:highlight>
                </a:rPr>
                <a:t>claimed</a:t>
              </a:r>
              <a:r>
                <a:rPr lang="en-US" sz="2800" dirty="0"/>
                <a:t> to be from eyewitnesses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2800" dirty="0"/>
                <a:t>Biographies </a:t>
              </a:r>
              <a:r>
                <a:rPr lang="en-US" sz="2800" b="1" dirty="0">
                  <a:highlight>
                    <a:srgbClr val="C00002"/>
                  </a:highlight>
                </a:rPr>
                <a:t>expected</a:t>
              </a:r>
              <a:r>
                <a:rPr lang="en-US" sz="2800" dirty="0"/>
                <a:t> eyewitness sources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2800" dirty="0"/>
                <a:t>Internal </a:t>
              </a:r>
              <a:r>
                <a:rPr lang="en-US" sz="2800" b="1" dirty="0">
                  <a:highlight>
                    <a:srgbClr val="C00002"/>
                  </a:highlight>
                </a:rPr>
                <a:t>evidence</a:t>
              </a:r>
              <a:r>
                <a:rPr lang="en-US" sz="2800" dirty="0"/>
                <a:t> supports the above claims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B462F9-C753-8044-8DE2-965ABC154D9C}"/>
              </a:ext>
            </a:extLst>
          </p:cNvPr>
          <p:cNvCxnSpPr>
            <a:cxnSpLocks/>
          </p:cNvCxnSpPr>
          <p:nvPr/>
        </p:nvCxnSpPr>
        <p:spPr>
          <a:xfrm>
            <a:off x="1373874" y="1669464"/>
            <a:ext cx="0" cy="4197936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3D1156-26DE-A44F-B5F8-AACFA794E957}"/>
              </a:ext>
            </a:extLst>
          </p:cNvPr>
          <p:cNvSpPr txBox="1"/>
          <p:nvPr/>
        </p:nvSpPr>
        <p:spPr>
          <a:xfrm>
            <a:off x="209549" y="708674"/>
            <a:ext cx="8934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IDEA IN BRIEF</a:t>
            </a:r>
          </a:p>
        </p:txBody>
      </p:sp>
    </p:spTree>
    <p:extLst>
      <p:ext uri="{BB962C8B-B14F-4D97-AF65-F5344CB8AC3E}">
        <p14:creationId xmlns:p14="http://schemas.microsoft.com/office/powerpoint/2010/main" val="203145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the requirements for the 12 Apostles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Document the claims that Luke makes in regard to his 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83084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Document the claims of 1 Corinthians 15:1-8 regarding the resurrection account 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80085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Document how the Twelve defended the resurrection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26404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224</Words>
  <Application>Microsoft Macintosh PowerPoint</Application>
  <PresentationFormat>On-screen Show (4:3)</PresentationFormat>
  <Paragraphs>40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Book</vt:lpstr>
      <vt:lpstr>Calibri</vt:lpstr>
      <vt:lpstr>Gabriola</vt:lpstr>
      <vt:lpstr>Office Theme</vt:lpstr>
      <vt:lpstr>APOLOGETICS</vt:lpstr>
      <vt:lpstr>PowerPoint Presentation</vt:lpstr>
      <vt:lpstr>PowerPoint Presentation</vt:lpstr>
      <vt:lpstr>PowerPoint Presentation</vt:lpstr>
      <vt:lpstr>PowerPoint Presentation</vt:lpstr>
      <vt:lpstr>Read the requirements for the 12 Apostles</vt:lpstr>
      <vt:lpstr>Document the claims that Luke makes in regard to his sources</vt:lpstr>
      <vt:lpstr>Document the claims of 1 Corinthians 15:1-8 regarding the resurrection account sources</vt:lpstr>
      <vt:lpstr>Document how the Twelve defended the resurrection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100</cp:revision>
  <dcterms:created xsi:type="dcterms:W3CDTF">2010-07-14T22:15:37Z</dcterms:created>
  <dcterms:modified xsi:type="dcterms:W3CDTF">2020-10-12T20:48:46Z</dcterms:modified>
</cp:coreProperties>
</file>